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56" d="100"/>
          <a:sy n="56" d="100"/>
        </p:scale>
        <p:origin x="2004" y="4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325D560-1A2A-4C0F-8D1F-8BC283F76FDC}" type="datetimeFigureOut">
              <a:rPr lang="en-GB" smtClean="0"/>
              <a:t>30/04/2020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7AA933-0BD3-4901-967B-131B4784714C}" type="slidenum">
              <a:rPr lang="en-GB" smtClean="0"/>
              <a:t>‹#›</a:t>
            </a:fld>
            <a:endParaRPr lang="en-GB"/>
          </a:p>
        </p:txBody>
      </p:sp>
    </p:spTree>
    <p:extLst>
      <p:ext uri="{BB962C8B-B14F-4D97-AF65-F5344CB8AC3E}">
        <p14:creationId xmlns:p14="http://schemas.microsoft.com/office/powerpoint/2010/main" val="2189612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325D560-1A2A-4C0F-8D1F-8BC283F76FDC}" type="datetimeFigureOut">
              <a:rPr lang="en-GB" smtClean="0"/>
              <a:t>30/04/2020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7AA933-0BD3-4901-967B-131B4784714C}" type="slidenum">
              <a:rPr lang="en-GB" smtClean="0"/>
              <a:t>‹#›</a:t>
            </a:fld>
            <a:endParaRPr lang="en-GB"/>
          </a:p>
        </p:txBody>
      </p:sp>
    </p:spTree>
    <p:extLst>
      <p:ext uri="{BB962C8B-B14F-4D97-AF65-F5344CB8AC3E}">
        <p14:creationId xmlns:p14="http://schemas.microsoft.com/office/powerpoint/2010/main" val="21476757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325D560-1A2A-4C0F-8D1F-8BC283F76FDC}" type="datetimeFigureOut">
              <a:rPr lang="en-GB" smtClean="0"/>
              <a:t>30/04/2020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7AA933-0BD3-4901-967B-131B4784714C}" type="slidenum">
              <a:rPr lang="en-GB" smtClean="0"/>
              <a:t>‹#›</a:t>
            </a:fld>
            <a:endParaRPr lang="en-GB"/>
          </a:p>
        </p:txBody>
      </p:sp>
    </p:spTree>
    <p:extLst>
      <p:ext uri="{BB962C8B-B14F-4D97-AF65-F5344CB8AC3E}">
        <p14:creationId xmlns:p14="http://schemas.microsoft.com/office/powerpoint/2010/main" val="1625790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325D560-1A2A-4C0F-8D1F-8BC283F76FDC}" type="datetimeFigureOut">
              <a:rPr lang="en-GB" smtClean="0"/>
              <a:t>30/04/2020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7AA933-0BD3-4901-967B-131B4784714C}" type="slidenum">
              <a:rPr lang="en-GB" smtClean="0"/>
              <a:t>‹#›</a:t>
            </a:fld>
            <a:endParaRPr lang="en-GB"/>
          </a:p>
        </p:txBody>
      </p:sp>
    </p:spTree>
    <p:extLst>
      <p:ext uri="{BB962C8B-B14F-4D97-AF65-F5344CB8AC3E}">
        <p14:creationId xmlns:p14="http://schemas.microsoft.com/office/powerpoint/2010/main" val="2596381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325D560-1A2A-4C0F-8D1F-8BC283F76FDC}" type="datetimeFigureOut">
              <a:rPr lang="en-GB" smtClean="0"/>
              <a:t>30/04/2020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7AA933-0BD3-4901-967B-131B4784714C}" type="slidenum">
              <a:rPr lang="en-GB" smtClean="0"/>
              <a:t>‹#›</a:t>
            </a:fld>
            <a:endParaRPr lang="en-GB"/>
          </a:p>
        </p:txBody>
      </p:sp>
    </p:spTree>
    <p:extLst>
      <p:ext uri="{BB962C8B-B14F-4D97-AF65-F5344CB8AC3E}">
        <p14:creationId xmlns:p14="http://schemas.microsoft.com/office/powerpoint/2010/main" val="21095564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325D560-1A2A-4C0F-8D1F-8BC283F76FDC}" type="datetimeFigureOut">
              <a:rPr lang="en-GB" smtClean="0"/>
              <a:t>30/04/2020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87AA933-0BD3-4901-967B-131B4784714C}" type="slidenum">
              <a:rPr lang="en-GB" smtClean="0"/>
              <a:t>‹#›</a:t>
            </a:fld>
            <a:endParaRPr lang="en-GB"/>
          </a:p>
        </p:txBody>
      </p:sp>
    </p:spTree>
    <p:extLst>
      <p:ext uri="{BB962C8B-B14F-4D97-AF65-F5344CB8AC3E}">
        <p14:creationId xmlns:p14="http://schemas.microsoft.com/office/powerpoint/2010/main" val="1367780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325D560-1A2A-4C0F-8D1F-8BC283F76FDC}" type="datetimeFigureOut">
              <a:rPr lang="en-GB" smtClean="0"/>
              <a:t>30/04/2020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87AA933-0BD3-4901-967B-131B4784714C}" type="slidenum">
              <a:rPr lang="en-GB" smtClean="0"/>
              <a:t>‹#›</a:t>
            </a:fld>
            <a:endParaRPr lang="en-GB"/>
          </a:p>
        </p:txBody>
      </p:sp>
    </p:spTree>
    <p:extLst>
      <p:ext uri="{BB962C8B-B14F-4D97-AF65-F5344CB8AC3E}">
        <p14:creationId xmlns:p14="http://schemas.microsoft.com/office/powerpoint/2010/main" val="846900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325D560-1A2A-4C0F-8D1F-8BC283F76FDC}" type="datetimeFigureOut">
              <a:rPr lang="en-GB" smtClean="0"/>
              <a:t>30/04/2020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87AA933-0BD3-4901-967B-131B4784714C}" type="slidenum">
              <a:rPr lang="en-GB" smtClean="0"/>
              <a:t>‹#›</a:t>
            </a:fld>
            <a:endParaRPr lang="en-GB"/>
          </a:p>
        </p:txBody>
      </p:sp>
    </p:spTree>
    <p:extLst>
      <p:ext uri="{BB962C8B-B14F-4D97-AF65-F5344CB8AC3E}">
        <p14:creationId xmlns:p14="http://schemas.microsoft.com/office/powerpoint/2010/main" val="3777953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25D560-1A2A-4C0F-8D1F-8BC283F76FDC}" type="datetimeFigureOut">
              <a:rPr lang="en-GB" smtClean="0"/>
              <a:t>30/04/2020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87AA933-0BD3-4901-967B-131B4784714C}" type="slidenum">
              <a:rPr lang="en-GB" smtClean="0"/>
              <a:t>‹#›</a:t>
            </a:fld>
            <a:endParaRPr lang="en-GB"/>
          </a:p>
        </p:txBody>
      </p:sp>
    </p:spTree>
    <p:extLst>
      <p:ext uri="{BB962C8B-B14F-4D97-AF65-F5344CB8AC3E}">
        <p14:creationId xmlns:p14="http://schemas.microsoft.com/office/powerpoint/2010/main" val="10257171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7325D560-1A2A-4C0F-8D1F-8BC283F76FDC}" type="datetimeFigureOut">
              <a:rPr lang="en-GB" smtClean="0"/>
              <a:t>30/04/2020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87AA933-0BD3-4901-967B-131B4784714C}" type="slidenum">
              <a:rPr lang="en-GB" smtClean="0"/>
              <a:t>‹#›</a:t>
            </a:fld>
            <a:endParaRPr lang="en-GB"/>
          </a:p>
        </p:txBody>
      </p:sp>
    </p:spTree>
    <p:extLst>
      <p:ext uri="{BB962C8B-B14F-4D97-AF65-F5344CB8AC3E}">
        <p14:creationId xmlns:p14="http://schemas.microsoft.com/office/powerpoint/2010/main" val="15450602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7325D560-1A2A-4C0F-8D1F-8BC283F76FDC}" type="datetimeFigureOut">
              <a:rPr lang="en-GB" smtClean="0"/>
              <a:t>30/04/2020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87AA933-0BD3-4901-967B-131B4784714C}" type="slidenum">
              <a:rPr lang="en-GB" smtClean="0"/>
              <a:t>‹#›</a:t>
            </a:fld>
            <a:endParaRPr lang="en-GB"/>
          </a:p>
        </p:txBody>
      </p:sp>
    </p:spTree>
    <p:extLst>
      <p:ext uri="{BB962C8B-B14F-4D97-AF65-F5344CB8AC3E}">
        <p14:creationId xmlns:p14="http://schemas.microsoft.com/office/powerpoint/2010/main" val="3676541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7325D560-1A2A-4C0F-8D1F-8BC283F76FDC}" type="datetimeFigureOut">
              <a:rPr lang="en-GB" smtClean="0"/>
              <a:t>30/04/2020</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787AA933-0BD3-4901-967B-131B4784714C}" type="slidenum">
              <a:rPr lang="en-GB" smtClean="0"/>
              <a:t>‹#›</a:t>
            </a:fld>
            <a:endParaRPr lang="en-GB"/>
          </a:p>
        </p:txBody>
      </p:sp>
    </p:spTree>
    <p:extLst>
      <p:ext uri="{BB962C8B-B14F-4D97-AF65-F5344CB8AC3E}">
        <p14:creationId xmlns:p14="http://schemas.microsoft.com/office/powerpoint/2010/main" val="1620022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youtube.com/watch?time_continue=54&amp;v=WLX6DVBxUhw&amp;feature=emb_logo" TargetMode="External"/><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kqOT0TlH0lw"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9.png"/><Relationship Id="rId4" Type="http://schemas.openxmlformats.org/officeDocument/2006/relationships/hyperlink" Target="https://www.youtube.com/watch?v=ccF1PtRTtk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9969" y="67537"/>
            <a:ext cx="5362644" cy="665291"/>
          </a:xfrm>
        </p:spPr>
        <p:txBody>
          <a:bodyPr/>
          <a:lstStyle/>
          <a:p>
            <a:r>
              <a:rPr lang="en-GB" b="1" dirty="0" smtClean="0"/>
              <a:t>Section B</a:t>
            </a:r>
            <a:endParaRPr lang="en-GB" b="1" dirty="0"/>
          </a:p>
        </p:txBody>
      </p:sp>
      <p:sp>
        <p:nvSpPr>
          <p:cNvPr id="4" name="Slide Number Placeholder 3"/>
          <p:cNvSpPr>
            <a:spLocks noGrp="1"/>
          </p:cNvSpPr>
          <p:nvPr>
            <p:ph type="sldNum" sz="quarter" idx="12"/>
          </p:nvPr>
        </p:nvSpPr>
        <p:spPr/>
        <p:txBody>
          <a:bodyPr/>
          <a:lstStyle/>
          <a:p>
            <a:fld id="{599DA6CD-1593-4692-8172-0213A7706280}" type="slidenum">
              <a:rPr lang="en-GB" smtClean="0"/>
              <a:t>1</a:t>
            </a:fld>
            <a:endParaRPr lang="en-GB"/>
          </a:p>
        </p:txBody>
      </p:sp>
      <p:pic>
        <p:nvPicPr>
          <p:cNvPr id="1026" name="Picture 2" descr="https://static.thenounproject.com/png/2210021-20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4816" y="2196229"/>
            <a:ext cx="626303" cy="62630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100414" y="2279992"/>
            <a:ext cx="5481430" cy="430887"/>
          </a:xfrm>
          <a:prstGeom prst="rect">
            <a:avLst/>
          </a:prstGeom>
          <a:ln w="28575">
            <a:solidFill>
              <a:schemeClr val="tx1"/>
            </a:solidFill>
          </a:ln>
        </p:spPr>
        <p:txBody>
          <a:bodyPr wrap="square">
            <a:spAutoFit/>
          </a:bodyPr>
          <a:lstStyle/>
          <a:p>
            <a:r>
              <a:rPr lang="en-GB" sz="1100" dirty="0" smtClean="0"/>
              <a:t>Watch </a:t>
            </a:r>
            <a:r>
              <a:rPr lang="en-GB" sz="1100" dirty="0"/>
              <a:t>this video: </a:t>
            </a:r>
            <a:endParaRPr lang="en-GB" sz="1100" dirty="0">
              <a:hlinkClick r:id="rId3"/>
            </a:endParaRPr>
          </a:p>
          <a:p>
            <a:r>
              <a:rPr lang="en-GB" sz="1100" dirty="0">
                <a:hlinkClick r:id="rId3"/>
              </a:rPr>
              <a:t>https://www.youtube.com/watch?time_continue=54&amp;v=WLX6DVBxUhw&amp;feature=emb_logo</a:t>
            </a:r>
            <a:endParaRPr lang="en-GB" sz="1100" dirty="0"/>
          </a:p>
        </p:txBody>
      </p:sp>
      <p:pic>
        <p:nvPicPr>
          <p:cNvPr id="1028" name="Picture 4" descr="https://static.thenounproject.com/png/372956-200.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5964" y="67537"/>
            <a:ext cx="684005" cy="68400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285461" y="780457"/>
            <a:ext cx="5287617" cy="1415772"/>
          </a:xfrm>
          <a:prstGeom prst="rect">
            <a:avLst/>
          </a:prstGeom>
          <a:noFill/>
        </p:spPr>
        <p:txBody>
          <a:bodyPr wrap="square" rtlCol="0">
            <a:spAutoFit/>
          </a:bodyPr>
          <a:lstStyle/>
          <a:p>
            <a:pPr algn="just"/>
            <a:r>
              <a:rPr lang="en-GB" sz="1400" b="1" dirty="0" smtClean="0"/>
              <a:t>RECAP: Without looking at last weeks task or your notes.</a:t>
            </a:r>
          </a:p>
          <a:p>
            <a:pPr algn="just"/>
            <a:endParaRPr lang="en-GB" sz="1200" dirty="0" smtClean="0"/>
          </a:p>
          <a:p>
            <a:pPr algn="just"/>
            <a:r>
              <a:rPr lang="en-GB" sz="1400" b="1" dirty="0" smtClean="0"/>
              <a:t>Brain dump</a:t>
            </a:r>
            <a:r>
              <a:rPr lang="en-GB" sz="1400" dirty="0" smtClean="0"/>
              <a:t>: Write down as many points as you can about how rates of urbanisation (people moving to cities) have changed across the globe since 1950. *You could do this on a separate piece of paper.</a:t>
            </a:r>
          </a:p>
          <a:p>
            <a:endParaRPr lang="en-GB" dirty="0"/>
          </a:p>
        </p:txBody>
      </p:sp>
      <p:pic>
        <p:nvPicPr>
          <p:cNvPr id="2050" name="Picture 2" descr="https://static.thenounproject.com/png/854424-20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4816" y="932463"/>
            <a:ext cx="960645" cy="96064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99843" y="3161222"/>
            <a:ext cx="6182001" cy="6155531"/>
          </a:xfrm>
          <a:prstGeom prst="rect">
            <a:avLst/>
          </a:prstGeom>
          <a:noFill/>
          <a:ln w="28575">
            <a:solidFill>
              <a:schemeClr val="tx1"/>
            </a:solidFill>
          </a:ln>
        </p:spPr>
        <p:txBody>
          <a:bodyPr wrap="square" rtlCol="0">
            <a:spAutoFit/>
          </a:bodyPr>
          <a:lstStyle/>
          <a:p>
            <a:pPr algn="just"/>
            <a:r>
              <a:rPr lang="en-GB" sz="1400" b="1" dirty="0" smtClean="0"/>
              <a:t>Make sure you have read the first two pages of the resource booklet. Then try and complete these questions from memory. </a:t>
            </a:r>
            <a:r>
              <a:rPr lang="en-GB" sz="1400" dirty="0" smtClean="0"/>
              <a:t>(You may then check your answers/add to them) (Perhaps use italics/colour to show anything you added afterwards)</a:t>
            </a:r>
          </a:p>
          <a:p>
            <a:endParaRPr lang="en-GB" sz="1400" dirty="0" smtClean="0"/>
          </a:p>
          <a:p>
            <a:pPr marL="342900" indent="-342900">
              <a:buAutoNum type="arabicPeriod"/>
            </a:pPr>
            <a:r>
              <a:rPr lang="en-GB" sz="1200" b="1" dirty="0" smtClean="0"/>
              <a:t>What is a shanty town?</a:t>
            </a:r>
          </a:p>
          <a:p>
            <a:endParaRPr lang="en-GB" sz="1200" dirty="0" smtClean="0"/>
          </a:p>
          <a:p>
            <a:endParaRPr lang="en-GB" sz="1200" dirty="0" smtClean="0"/>
          </a:p>
          <a:p>
            <a:endParaRPr lang="en-GB" sz="1200" dirty="0"/>
          </a:p>
          <a:p>
            <a:endParaRPr lang="en-GB" sz="1200" dirty="0" smtClean="0"/>
          </a:p>
          <a:p>
            <a:endParaRPr lang="en-GB" sz="1200" dirty="0"/>
          </a:p>
          <a:p>
            <a:endParaRPr lang="en-GB" sz="1200" dirty="0" smtClean="0"/>
          </a:p>
          <a:p>
            <a:endParaRPr lang="en-GB" sz="1200" dirty="0"/>
          </a:p>
          <a:p>
            <a:r>
              <a:rPr lang="en-GB" sz="1200" b="1" dirty="0" smtClean="0"/>
              <a:t>2. Give other names for a shanty town? (list as many as you can)</a:t>
            </a:r>
          </a:p>
          <a:p>
            <a:endParaRPr lang="en-GB" sz="1200" b="1" dirty="0"/>
          </a:p>
          <a:p>
            <a:endParaRPr lang="en-GB" sz="1200" b="1" dirty="0" smtClean="0"/>
          </a:p>
          <a:p>
            <a:endParaRPr lang="en-GB" sz="1200" b="1" dirty="0"/>
          </a:p>
          <a:p>
            <a:endParaRPr lang="en-GB" sz="1200" b="1" dirty="0" smtClean="0"/>
          </a:p>
          <a:p>
            <a:endParaRPr lang="en-GB" sz="1200" dirty="0"/>
          </a:p>
          <a:p>
            <a:r>
              <a:rPr lang="en-GB" sz="1200" b="1" dirty="0" smtClean="0"/>
              <a:t>3. What do most shanty towns lack?</a:t>
            </a:r>
          </a:p>
          <a:p>
            <a:endParaRPr lang="en-GB" sz="1200" dirty="0"/>
          </a:p>
          <a:p>
            <a:endParaRPr lang="en-GB" sz="1200" dirty="0" smtClean="0"/>
          </a:p>
          <a:p>
            <a:endParaRPr lang="en-GB" sz="1200" dirty="0"/>
          </a:p>
          <a:p>
            <a:endParaRPr lang="en-GB" sz="1200" dirty="0" smtClean="0"/>
          </a:p>
          <a:p>
            <a:endParaRPr lang="en-GB" sz="1200" dirty="0"/>
          </a:p>
          <a:p>
            <a:r>
              <a:rPr lang="en-GB" sz="1200" b="1" dirty="0" smtClean="0"/>
              <a:t>4. Why might people move to  a shanty town?</a:t>
            </a:r>
          </a:p>
          <a:p>
            <a:endParaRPr lang="en-GB" dirty="0" smtClean="0"/>
          </a:p>
          <a:p>
            <a:endParaRPr lang="en-GB" dirty="0"/>
          </a:p>
          <a:p>
            <a:endParaRPr lang="en-GB" dirty="0" smtClean="0"/>
          </a:p>
          <a:p>
            <a:endParaRPr lang="en-GB" dirty="0"/>
          </a:p>
        </p:txBody>
      </p:sp>
    </p:spTree>
    <p:extLst>
      <p:ext uri="{BB962C8B-B14F-4D97-AF65-F5344CB8AC3E}">
        <p14:creationId xmlns:p14="http://schemas.microsoft.com/office/powerpoint/2010/main" val="3139754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488" y="315370"/>
            <a:ext cx="5915025" cy="373743"/>
          </a:xfrm>
        </p:spPr>
        <p:txBody>
          <a:bodyPr>
            <a:noAutofit/>
          </a:bodyPr>
          <a:lstStyle/>
          <a:p>
            <a:r>
              <a:rPr lang="en-GB" sz="1400" b="1" u="sng" dirty="0" smtClean="0"/>
              <a:t>Now you will need the resource pack to help you. </a:t>
            </a:r>
            <a:endParaRPr lang="en-GB" sz="1400" b="1" u="sng" dirty="0"/>
          </a:p>
        </p:txBody>
      </p:sp>
      <p:sp>
        <p:nvSpPr>
          <p:cNvPr id="3" name="Content Placeholder 2"/>
          <p:cNvSpPr>
            <a:spLocks noGrp="1"/>
          </p:cNvSpPr>
          <p:nvPr>
            <p:ph idx="1"/>
          </p:nvPr>
        </p:nvSpPr>
        <p:spPr>
          <a:xfrm>
            <a:off x="684005" y="1275430"/>
            <a:ext cx="5941450" cy="1103475"/>
          </a:xfrm>
          <a:ln w="28575">
            <a:solidFill>
              <a:schemeClr val="tx1"/>
            </a:solidFill>
          </a:ln>
        </p:spPr>
        <p:txBody>
          <a:bodyPr>
            <a:normAutofit/>
          </a:bodyPr>
          <a:lstStyle/>
          <a:p>
            <a:pPr marL="0" indent="0">
              <a:buNone/>
            </a:pPr>
            <a:r>
              <a:rPr lang="en-GB" sz="1200" dirty="0" smtClean="0"/>
              <a:t>5. In 2014, where was the highest slum population in the world? _________</a:t>
            </a:r>
          </a:p>
          <a:p>
            <a:pPr marL="0" indent="0">
              <a:buNone/>
            </a:pPr>
            <a:endParaRPr lang="en-GB" sz="1200" dirty="0"/>
          </a:p>
          <a:p>
            <a:pPr marL="0" indent="0">
              <a:buNone/>
            </a:pPr>
            <a:r>
              <a:rPr lang="en-GB" sz="1200" dirty="0" smtClean="0"/>
              <a:t>6. Which region of the world has seen the greatest rate of growth between 1990-2014?</a:t>
            </a:r>
          </a:p>
          <a:p>
            <a:pPr marL="0" indent="0">
              <a:buNone/>
            </a:pPr>
            <a:endParaRPr lang="en-GB" sz="1200" dirty="0"/>
          </a:p>
        </p:txBody>
      </p:sp>
      <p:sp>
        <p:nvSpPr>
          <p:cNvPr id="4" name="Slide Number Placeholder 3"/>
          <p:cNvSpPr>
            <a:spLocks noGrp="1"/>
          </p:cNvSpPr>
          <p:nvPr>
            <p:ph type="sldNum" sz="quarter" idx="12"/>
          </p:nvPr>
        </p:nvSpPr>
        <p:spPr/>
        <p:txBody>
          <a:bodyPr/>
          <a:lstStyle/>
          <a:p>
            <a:fld id="{599DA6CD-1593-4692-8172-0213A7706280}" type="slidenum">
              <a:rPr lang="en-GB" smtClean="0"/>
              <a:t>2</a:t>
            </a:fld>
            <a:endParaRPr lang="en-GB"/>
          </a:p>
        </p:txBody>
      </p:sp>
      <p:pic>
        <p:nvPicPr>
          <p:cNvPr id="4098" name="Picture 2" descr="https://static.thenounproject.com/png/1386274-20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29859" y="5757780"/>
            <a:ext cx="554144" cy="55414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static.thenounproject.com/png/3115971-2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6975" y="7333115"/>
            <a:ext cx="546504" cy="54650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70316" y="819968"/>
            <a:ext cx="1230259" cy="276999"/>
          </a:xfrm>
          <a:prstGeom prst="rect">
            <a:avLst/>
          </a:prstGeom>
        </p:spPr>
        <p:txBody>
          <a:bodyPr wrap="square">
            <a:spAutoFit/>
          </a:bodyPr>
          <a:lstStyle/>
          <a:p>
            <a:r>
              <a:rPr lang="en-GB" sz="1200" b="1" u="sng" dirty="0"/>
              <a:t>Using figure 11</a:t>
            </a:r>
          </a:p>
        </p:txBody>
      </p:sp>
      <p:sp>
        <p:nvSpPr>
          <p:cNvPr id="6" name="Rectangle 5"/>
          <p:cNvSpPr/>
          <p:nvPr/>
        </p:nvSpPr>
        <p:spPr>
          <a:xfrm>
            <a:off x="684005" y="2849365"/>
            <a:ext cx="5941450" cy="6370975"/>
          </a:xfrm>
          <a:prstGeom prst="rect">
            <a:avLst/>
          </a:prstGeom>
          <a:ln w="28575">
            <a:solidFill>
              <a:schemeClr val="tx1"/>
            </a:solidFill>
          </a:ln>
        </p:spPr>
        <p:txBody>
          <a:bodyPr wrap="square">
            <a:spAutoFit/>
          </a:bodyPr>
          <a:lstStyle/>
          <a:p>
            <a:r>
              <a:rPr lang="en-GB" sz="1200" b="1" dirty="0"/>
              <a:t>7. Using figure 12 and your own words: Explain what the poverty trap is?</a:t>
            </a:r>
          </a:p>
          <a:p>
            <a:endParaRPr lang="en-GB" sz="1200" dirty="0"/>
          </a:p>
          <a:p>
            <a:endParaRPr lang="en-GB" sz="1200" dirty="0" smtClean="0"/>
          </a:p>
          <a:p>
            <a:endParaRPr lang="en-GB" sz="1200" dirty="0"/>
          </a:p>
          <a:p>
            <a:endParaRPr lang="en-GB" sz="1200" dirty="0" smtClean="0"/>
          </a:p>
          <a:p>
            <a:endParaRPr lang="en-GB" sz="1200" dirty="0"/>
          </a:p>
          <a:p>
            <a:endParaRPr lang="en-GB" sz="1200" dirty="0" smtClean="0"/>
          </a:p>
          <a:p>
            <a:endParaRPr lang="en-GB" sz="1200" dirty="0"/>
          </a:p>
          <a:p>
            <a:endParaRPr lang="en-GB" sz="1200" dirty="0" smtClean="0"/>
          </a:p>
          <a:p>
            <a:endParaRPr lang="en-GB" sz="1200" dirty="0"/>
          </a:p>
          <a:p>
            <a:endParaRPr lang="en-GB" sz="1200" dirty="0" smtClean="0"/>
          </a:p>
          <a:p>
            <a:endParaRPr lang="en-GB" sz="1200" dirty="0"/>
          </a:p>
          <a:p>
            <a:endParaRPr lang="en-GB" sz="1200" dirty="0" smtClean="0"/>
          </a:p>
          <a:p>
            <a:endParaRPr lang="en-GB" sz="1200" dirty="0"/>
          </a:p>
          <a:p>
            <a:endParaRPr lang="en-GB" sz="1200" dirty="0"/>
          </a:p>
          <a:p>
            <a:endParaRPr lang="en-GB" sz="1200" dirty="0"/>
          </a:p>
          <a:p>
            <a:r>
              <a:rPr lang="en-GB" sz="1200" b="1" u="sng" dirty="0"/>
              <a:t>Using page 3</a:t>
            </a:r>
            <a:r>
              <a:rPr lang="en-GB" sz="1200" b="1" u="sng" dirty="0" smtClean="0"/>
              <a:t>.</a:t>
            </a:r>
          </a:p>
          <a:p>
            <a:endParaRPr lang="en-GB" sz="1200" b="1" u="sng" dirty="0"/>
          </a:p>
          <a:p>
            <a:r>
              <a:rPr lang="en-GB" sz="1200" dirty="0"/>
              <a:t>8. Describe what urban inequality is? (say what it is, but you might give examples)</a:t>
            </a:r>
          </a:p>
          <a:p>
            <a:endParaRPr lang="en-GB" sz="1200" dirty="0" smtClean="0"/>
          </a:p>
          <a:p>
            <a:endParaRPr lang="en-GB" sz="1200" dirty="0"/>
          </a:p>
          <a:p>
            <a:endParaRPr lang="en-GB" sz="1200" dirty="0" smtClean="0"/>
          </a:p>
          <a:p>
            <a:endParaRPr lang="en-GB" sz="1200" dirty="0"/>
          </a:p>
          <a:p>
            <a:endParaRPr lang="en-GB" sz="1200" dirty="0" smtClean="0"/>
          </a:p>
          <a:p>
            <a:endParaRPr lang="en-GB" sz="1200" dirty="0"/>
          </a:p>
          <a:p>
            <a:endParaRPr lang="en-GB" sz="1200" dirty="0"/>
          </a:p>
          <a:p>
            <a:r>
              <a:rPr lang="en-GB" sz="1200" dirty="0"/>
              <a:t>9. </a:t>
            </a:r>
            <a:r>
              <a:rPr lang="en-GB" sz="1200" b="1" dirty="0"/>
              <a:t>Explain</a:t>
            </a:r>
            <a:r>
              <a:rPr lang="en-GB" sz="1200" dirty="0"/>
              <a:t> why it is a problem? (Here you have to give detail to say why</a:t>
            </a:r>
            <a:r>
              <a:rPr lang="en-GB" sz="1200" dirty="0" smtClean="0"/>
              <a:t>)</a:t>
            </a:r>
          </a:p>
          <a:p>
            <a:endParaRPr lang="en-GB" sz="1200" dirty="0"/>
          </a:p>
          <a:p>
            <a:endParaRPr lang="en-GB" sz="1200" dirty="0" smtClean="0"/>
          </a:p>
          <a:p>
            <a:endParaRPr lang="en-GB" sz="1200" dirty="0"/>
          </a:p>
          <a:p>
            <a:endParaRPr lang="en-GB" sz="1200" dirty="0" smtClean="0"/>
          </a:p>
          <a:p>
            <a:endParaRPr lang="en-GB" sz="1200" dirty="0"/>
          </a:p>
          <a:p>
            <a:endParaRPr lang="en-GB" sz="1200" dirty="0" smtClean="0"/>
          </a:p>
          <a:p>
            <a:endParaRPr lang="en-GB" sz="1200" dirty="0"/>
          </a:p>
        </p:txBody>
      </p:sp>
      <p:sp>
        <p:nvSpPr>
          <p:cNvPr id="7" name="TextBox 6"/>
          <p:cNvSpPr txBox="1"/>
          <p:nvPr/>
        </p:nvSpPr>
        <p:spPr>
          <a:xfrm>
            <a:off x="5773479" y="7419593"/>
            <a:ext cx="613033" cy="246221"/>
          </a:xfrm>
          <a:prstGeom prst="rect">
            <a:avLst/>
          </a:prstGeom>
          <a:noFill/>
        </p:spPr>
        <p:txBody>
          <a:bodyPr wrap="square" rtlCol="0">
            <a:spAutoFit/>
          </a:bodyPr>
          <a:lstStyle/>
          <a:p>
            <a:r>
              <a:rPr lang="en-GB" sz="1000" b="1" dirty="0" smtClean="0"/>
              <a:t>Explain</a:t>
            </a:r>
            <a:endParaRPr lang="en-GB" sz="1000" b="1" dirty="0"/>
          </a:p>
        </p:txBody>
      </p:sp>
      <p:sp>
        <p:nvSpPr>
          <p:cNvPr id="8" name="TextBox 7"/>
          <p:cNvSpPr txBox="1"/>
          <p:nvPr/>
        </p:nvSpPr>
        <p:spPr>
          <a:xfrm>
            <a:off x="4584003" y="5908226"/>
            <a:ext cx="642972" cy="246221"/>
          </a:xfrm>
          <a:prstGeom prst="rect">
            <a:avLst/>
          </a:prstGeom>
          <a:noFill/>
        </p:spPr>
        <p:txBody>
          <a:bodyPr wrap="square" rtlCol="0">
            <a:spAutoFit/>
          </a:bodyPr>
          <a:lstStyle/>
          <a:p>
            <a:r>
              <a:rPr lang="en-GB" sz="1000" b="1" dirty="0" smtClean="0"/>
              <a:t>Describe</a:t>
            </a:r>
            <a:endParaRPr lang="en-GB" sz="1000" b="1" dirty="0"/>
          </a:p>
        </p:txBody>
      </p:sp>
      <p:pic>
        <p:nvPicPr>
          <p:cNvPr id="11" name="Picture 4" descr="https://static.thenounproject.com/png/372956-200.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289160"/>
            <a:ext cx="684005" cy="68400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s://static.thenounproject.com/png/372956-200.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2753526"/>
            <a:ext cx="684005" cy="6840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16032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5288" y="309064"/>
            <a:ext cx="5915025" cy="347239"/>
          </a:xfrm>
          <a:ln w="38100">
            <a:solidFill>
              <a:schemeClr val="tx1"/>
            </a:solidFill>
          </a:ln>
        </p:spPr>
        <p:txBody>
          <a:bodyPr>
            <a:normAutofit fontScale="90000"/>
          </a:bodyPr>
          <a:lstStyle/>
          <a:p>
            <a:pPr algn="just"/>
            <a:r>
              <a:rPr lang="en-GB" sz="1300" dirty="0" smtClean="0">
                <a:latin typeface="+mn-lt"/>
              </a:rPr>
              <a:t>Make sure you have looked carefully at figures 11, 12 and 13 before starting this question</a:t>
            </a:r>
            <a:r>
              <a:rPr lang="en-GB" sz="1300" dirty="0" smtClean="0"/>
              <a:t>.</a:t>
            </a:r>
            <a:endParaRPr lang="en-GB" sz="1300" dirty="0"/>
          </a:p>
        </p:txBody>
      </p:sp>
      <p:sp>
        <p:nvSpPr>
          <p:cNvPr id="4" name="Slide Number Placeholder 3"/>
          <p:cNvSpPr>
            <a:spLocks noGrp="1"/>
          </p:cNvSpPr>
          <p:nvPr>
            <p:ph type="sldNum" sz="quarter" idx="12"/>
          </p:nvPr>
        </p:nvSpPr>
        <p:spPr/>
        <p:txBody>
          <a:bodyPr/>
          <a:lstStyle/>
          <a:p>
            <a:fld id="{599DA6CD-1593-4692-8172-0213A7706280}" type="slidenum">
              <a:rPr lang="en-GB" smtClean="0"/>
              <a:t>3</a:t>
            </a:fld>
            <a:endParaRPr lang="en-GB"/>
          </a:p>
        </p:txBody>
      </p:sp>
      <p:sp>
        <p:nvSpPr>
          <p:cNvPr id="5" name="TextBox 4"/>
          <p:cNvSpPr txBox="1"/>
          <p:nvPr/>
        </p:nvSpPr>
        <p:spPr>
          <a:xfrm>
            <a:off x="1176792" y="856316"/>
            <a:ext cx="5478449" cy="1054135"/>
          </a:xfrm>
          <a:prstGeom prst="rect">
            <a:avLst/>
          </a:prstGeom>
          <a:noFill/>
          <a:ln>
            <a:solidFill>
              <a:schemeClr val="tx1"/>
            </a:solidFill>
          </a:ln>
        </p:spPr>
        <p:txBody>
          <a:bodyPr wrap="square" rtlCol="0">
            <a:spAutoFit/>
          </a:bodyPr>
          <a:lstStyle/>
          <a:p>
            <a:pPr algn="just"/>
            <a:r>
              <a:rPr lang="en-GB" sz="1400" b="1" dirty="0" smtClean="0"/>
              <a:t>10. What has happened to urban slum populations in sub-Saharan Africa (SSA) since 1990? Use figures 11, 12 and 13 in your answer.</a:t>
            </a:r>
          </a:p>
          <a:p>
            <a:pPr algn="just"/>
            <a:endParaRPr lang="en-GB" sz="1050" dirty="0"/>
          </a:p>
          <a:p>
            <a:pPr algn="just"/>
            <a:r>
              <a:rPr lang="en-GB" sz="1200" dirty="0" smtClean="0"/>
              <a:t>The structure strip to the left of the page will support you through the task. The first part is done for you as a guide.</a:t>
            </a:r>
            <a:endParaRPr lang="en-GB" sz="1200" dirty="0"/>
          </a:p>
        </p:txBody>
      </p:sp>
      <p:pic>
        <p:nvPicPr>
          <p:cNvPr id="3074" name="Picture 2" descr="https://static.thenounproject.com/png/1386274-20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3219" y="815418"/>
            <a:ext cx="700902" cy="70090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21798" y="2110464"/>
            <a:ext cx="1316171" cy="4524315"/>
          </a:xfrm>
          <a:prstGeom prst="rect">
            <a:avLst/>
          </a:prstGeom>
          <a:noFill/>
          <a:ln>
            <a:solidFill>
              <a:schemeClr val="tx1"/>
            </a:solidFill>
          </a:ln>
        </p:spPr>
        <p:txBody>
          <a:bodyPr wrap="square" rtlCol="0">
            <a:spAutoFit/>
          </a:bodyPr>
          <a:lstStyle/>
          <a:p>
            <a:pPr algn="just"/>
            <a:r>
              <a:rPr lang="en-GB" sz="1200" b="1" dirty="0" smtClean="0"/>
              <a:t>Briefly describe figure 11 (linked to SSA)</a:t>
            </a:r>
          </a:p>
          <a:p>
            <a:pPr algn="just"/>
            <a:endParaRPr lang="en-GB" sz="1200" b="1" dirty="0" smtClean="0"/>
          </a:p>
          <a:p>
            <a:pPr algn="just"/>
            <a:endParaRPr lang="en-GB" sz="1200" b="1" dirty="0"/>
          </a:p>
          <a:p>
            <a:pPr algn="just"/>
            <a:endParaRPr lang="en-GB" sz="1200" b="1" dirty="0"/>
          </a:p>
          <a:p>
            <a:pPr algn="just"/>
            <a:endParaRPr lang="en-GB" sz="1200" b="1" dirty="0" smtClean="0"/>
          </a:p>
          <a:p>
            <a:pPr algn="just"/>
            <a:endParaRPr lang="en-GB" sz="1200" b="1" dirty="0"/>
          </a:p>
          <a:p>
            <a:pPr algn="just"/>
            <a:r>
              <a:rPr lang="en-GB" sz="1200" b="1" dirty="0" smtClean="0"/>
              <a:t>Briefly describe figure 13 (pick at least 2 key points from the text)</a:t>
            </a:r>
          </a:p>
          <a:p>
            <a:pPr algn="just"/>
            <a:endParaRPr lang="en-GB" sz="1200" b="1" dirty="0" smtClean="0"/>
          </a:p>
          <a:p>
            <a:pPr algn="just"/>
            <a:endParaRPr lang="en-GB" sz="1200" b="1" dirty="0"/>
          </a:p>
          <a:p>
            <a:pPr algn="just"/>
            <a:endParaRPr lang="en-GB" sz="1200" b="1" dirty="0" smtClean="0"/>
          </a:p>
          <a:p>
            <a:pPr algn="just"/>
            <a:endParaRPr lang="en-GB" sz="1200" b="1" dirty="0"/>
          </a:p>
          <a:p>
            <a:pPr algn="just"/>
            <a:endParaRPr lang="en-GB" sz="1200" b="1" dirty="0"/>
          </a:p>
          <a:p>
            <a:pPr algn="just"/>
            <a:r>
              <a:rPr lang="en-GB" sz="1200" b="1" dirty="0" smtClean="0"/>
              <a:t>Finally - briefly describe figure 14</a:t>
            </a:r>
          </a:p>
          <a:p>
            <a:pPr algn="just"/>
            <a:endParaRPr lang="en-GB" sz="1200" b="1" dirty="0"/>
          </a:p>
          <a:p>
            <a:pPr marL="285750" indent="-285750" algn="just">
              <a:buFont typeface="Arial" panose="020B0604020202020204" pitchFamily="34" charset="0"/>
              <a:buChar char="•"/>
            </a:pPr>
            <a:r>
              <a:rPr lang="en-GB" sz="1200" b="1" dirty="0" smtClean="0"/>
              <a:t>Use figures/data</a:t>
            </a:r>
          </a:p>
          <a:p>
            <a:pPr marL="285750" indent="-285750" algn="just">
              <a:buFont typeface="Arial" panose="020B0604020202020204" pitchFamily="34" charset="0"/>
              <a:buChar char="•"/>
            </a:pPr>
            <a:r>
              <a:rPr lang="en-GB" sz="1200" b="1" dirty="0" smtClean="0"/>
              <a:t>Use named countries</a:t>
            </a:r>
          </a:p>
        </p:txBody>
      </p:sp>
      <p:sp>
        <p:nvSpPr>
          <p:cNvPr id="7" name="TextBox 6"/>
          <p:cNvSpPr txBox="1"/>
          <p:nvPr/>
        </p:nvSpPr>
        <p:spPr>
          <a:xfrm>
            <a:off x="1733384" y="2110463"/>
            <a:ext cx="4921857" cy="4985980"/>
          </a:xfrm>
          <a:prstGeom prst="rect">
            <a:avLst/>
          </a:prstGeom>
          <a:noFill/>
          <a:ln>
            <a:solidFill>
              <a:schemeClr val="tx1"/>
            </a:solidFill>
          </a:ln>
        </p:spPr>
        <p:txBody>
          <a:bodyPr wrap="square" rtlCol="0">
            <a:spAutoFit/>
          </a:bodyPr>
          <a:lstStyle/>
          <a:p>
            <a:pPr algn="just"/>
            <a:r>
              <a:rPr lang="en-GB" sz="1300" dirty="0" smtClean="0"/>
              <a:t>Sub-Saharan Africa (SSA) has seen a rapid increase in urban slum populations from 90 million in 1990 to 200 million in 2014. In 2014 it was the second highest region behind Eastern Asia. It increased slightly more between the years of 2005 and 2010, than it did between 1990 to 1995. But has increased for every five years shown for the entire time period.</a:t>
            </a:r>
          </a:p>
          <a:p>
            <a:pPr algn="just"/>
            <a:endParaRPr lang="en-GB" sz="1200" dirty="0"/>
          </a:p>
          <a:p>
            <a:pPr algn="just"/>
            <a:endParaRPr lang="en-GB" sz="1200" dirty="0" smtClean="0"/>
          </a:p>
          <a:p>
            <a:pPr algn="just"/>
            <a:endParaRPr lang="en-GB" sz="1200" dirty="0"/>
          </a:p>
          <a:p>
            <a:pPr algn="just"/>
            <a:endParaRPr lang="en-GB" sz="1200" dirty="0" smtClean="0"/>
          </a:p>
          <a:p>
            <a:pPr algn="just"/>
            <a:endParaRPr lang="en-GB" sz="1200" dirty="0"/>
          </a:p>
          <a:p>
            <a:pPr algn="just"/>
            <a:endParaRPr lang="en-GB" sz="1200" dirty="0" smtClean="0"/>
          </a:p>
          <a:p>
            <a:pPr algn="just"/>
            <a:endParaRPr lang="en-GB" sz="1200" dirty="0"/>
          </a:p>
          <a:p>
            <a:pPr algn="just"/>
            <a:endParaRPr lang="en-GB" sz="1200" dirty="0" smtClean="0"/>
          </a:p>
          <a:p>
            <a:pPr algn="just"/>
            <a:endParaRPr lang="en-GB" sz="1200" dirty="0"/>
          </a:p>
          <a:p>
            <a:pPr algn="just"/>
            <a:endParaRPr lang="en-GB" sz="1200" dirty="0" smtClean="0"/>
          </a:p>
          <a:p>
            <a:pPr algn="just"/>
            <a:endParaRPr lang="en-GB" sz="1200" dirty="0"/>
          </a:p>
          <a:p>
            <a:pPr algn="just"/>
            <a:endParaRPr lang="en-GB" sz="1200" dirty="0" smtClean="0"/>
          </a:p>
          <a:p>
            <a:pPr algn="just"/>
            <a:endParaRPr lang="en-GB" sz="1200" dirty="0"/>
          </a:p>
          <a:p>
            <a:pPr algn="just"/>
            <a:endParaRPr lang="en-GB" sz="1200" dirty="0" smtClean="0"/>
          </a:p>
          <a:p>
            <a:pPr algn="just"/>
            <a:endParaRPr lang="en-GB" sz="1200" dirty="0"/>
          </a:p>
          <a:p>
            <a:pPr algn="just"/>
            <a:endParaRPr lang="en-GB" sz="1200" dirty="0" smtClean="0"/>
          </a:p>
          <a:p>
            <a:pPr algn="just"/>
            <a:endParaRPr lang="en-GB" sz="1200" dirty="0" smtClean="0"/>
          </a:p>
          <a:p>
            <a:pPr algn="just"/>
            <a:endParaRPr lang="en-GB" sz="1200" dirty="0"/>
          </a:p>
          <a:p>
            <a:pPr algn="just"/>
            <a:endParaRPr lang="en-GB" sz="1200" dirty="0" smtClean="0"/>
          </a:p>
          <a:p>
            <a:pPr algn="just"/>
            <a:endParaRPr lang="en-GB" sz="1200" dirty="0"/>
          </a:p>
        </p:txBody>
      </p:sp>
      <p:sp>
        <p:nvSpPr>
          <p:cNvPr id="8" name="Rectangle 7"/>
          <p:cNvSpPr/>
          <p:nvPr/>
        </p:nvSpPr>
        <p:spPr>
          <a:xfrm>
            <a:off x="321798" y="1419808"/>
            <a:ext cx="732323" cy="430887"/>
          </a:xfrm>
          <a:prstGeom prst="rect">
            <a:avLst/>
          </a:prstGeom>
          <a:ln w="38100">
            <a:solidFill>
              <a:schemeClr val="tx1"/>
            </a:solidFill>
            <a:prstDash val="dash"/>
          </a:ln>
        </p:spPr>
        <p:txBody>
          <a:bodyPr wrap="square">
            <a:spAutoFit/>
          </a:bodyPr>
          <a:lstStyle/>
          <a:p>
            <a:pPr algn="just"/>
            <a:r>
              <a:rPr lang="en-GB" sz="1100" dirty="0"/>
              <a:t>Describe question</a:t>
            </a:r>
          </a:p>
        </p:txBody>
      </p:sp>
      <p:sp>
        <p:nvSpPr>
          <p:cNvPr id="9" name="TextBox 8"/>
          <p:cNvSpPr txBox="1"/>
          <p:nvPr/>
        </p:nvSpPr>
        <p:spPr>
          <a:xfrm>
            <a:off x="321798" y="7251737"/>
            <a:ext cx="6333443" cy="2108269"/>
          </a:xfrm>
          <a:prstGeom prst="rect">
            <a:avLst/>
          </a:prstGeom>
          <a:noFill/>
          <a:ln>
            <a:solidFill>
              <a:schemeClr val="tx1"/>
            </a:solidFill>
          </a:ln>
        </p:spPr>
        <p:txBody>
          <a:bodyPr wrap="square" rtlCol="0">
            <a:spAutoFit/>
          </a:bodyPr>
          <a:lstStyle/>
          <a:p>
            <a:r>
              <a:rPr lang="en-GB" sz="1200" b="1" u="sng" dirty="0" smtClean="0"/>
              <a:t>Challenge #1: </a:t>
            </a:r>
            <a:r>
              <a:rPr lang="en-GB" sz="1200" dirty="0" smtClean="0"/>
              <a:t>Why might urban populations have increased across Africa over this time?</a:t>
            </a:r>
          </a:p>
          <a:p>
            <a:endParaRPr lang="en-GB" sz="1400" dirty="0"/>
          </a:p>
          <a:p>
            <a:endParaRPr lang="en-GB" sz="1400" dirty="0" smtClean="0"/>
          </a:p>
          <a:p>
            <a:endParaRPr lang="en-GB" sz="1200" dirty="0"/>
          </a:p>
          <a:p>
            <a:endParaRPr lang="en-GB" sz="1100" dirty="0" smtClean="0"/>
          </a:p>
          <a:p>
            <a:endParaRPr lang="en-GB" sz="1400" dirty="0" smtClean="0"/>
          </a:p>
          <a:p>
            <a:endParaRPr lang="en-GB" sz="1100" dirty="0" smtClean="0"/>
          </a:p>
          <a:p>
            <a:endParaRPr lang="en-GB" sz="1050" dirty="0"/>
          </a:p>
          <a:p>
            <a:endParaRPr lang="en-GB" sz="1100" dirty="0" smtClean="0"/>
          </a:p>
          <a:p>
            <a:endParaRPr lang="en-GB" sz="1100" dirty="0"/>
          </a:p>
          <a:p>
            <a:endParaRPr lang="en-GB" sz="1050" dirty="0"/>
          </a:p>
        </p:txBody>
      </p:sp>
      <p:pic>
        <p:nvPicPr>
          <p:cNvPr id="11" name="Picture 4" descr="https://static.thenounproject.com/png/3115971-2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6756" y="6810389"/>
            <a:ext cx="418534" cy="4185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91976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9DA6CD-1593-4692-8172-0213A7706280}" type="slidenum">
              <a:rPr lang="en-GB" smtClean="0"/>
              <a:t>4</a:t>
            </a:fld>
            <a:endParaRPr lang="en-GB"/>
          </a:p>
        </p:txBody>
      </p:sp>
      <p:sp>
        <p:nvSpPr>
          <p:cNvPr id="6" name="TextBox 5"/>
          <p:cNvSpPr txBox="1"/>
          <p:nvPr/>
        </p:nvSpPr>
        <p:spPr>
          <a:xfrm>
            <a:off x="561258" y="446594"/>
            <a:ext cx="5963478" cy="5816977"/>
          </a:xfrm>
          <a:prstGeom prst="rect">
            <a:avLst/>
          </a:prstGeom>
          <a:noFill/>
          <a:ln w="28575">
            <a:solidFill>
              <a:schemeClr val="tx1"/>
            </a:solidFill>
            <a:prstDash val="sysDash"/>
          </a:ln>
        </p:spPr>
        <p:txBody>
          <a:bodyPr wrap="square" rtlCol="0">
            <a:spAutoFit/>
          </a:bodyPr>
          <a:lstStyle/>
          <a:p>
            <a:pPr algn="just"/>
            <a:r>
              <a:rPr lang="en-GB" sz="1200" b="1" dirty="0" smtClean="0">
                <a:latin typeface="Consolas" panose="020B0609020204030204" pitchFamily="49" charset="0"/>
              </a:rPr>
              <a:t>11. Using figure 15. What struggles to cope with the size of the urban population</a:t>
            </a:r>
            <a:r>
              <a:rPr lang="en-GB" sz="1200" b="1" dirty="0" smtClean="0">
                <a:latin typeface="Consolas" panose="020B0609020204030204" pitchFamily="49" charset="0"/>
              </a:rPr>
              <a:t>? </a:t>
            </a:r>
            <a:r>
              <a:rPr lang="en-GB" sz="1050" b="1" dirty="0" smtClean="0">
                <a:latin typeface="Consolas" panose="020B0609020204030204" pitchFamily="49" charset="0"/>
              </a:rPr>
              <a:t>*read the text</a:t>
            </a:r>
            <a:endParaRPr lang="en-GB" sz="1050" b="1" dirty="0" smtClean="0">
              <a:latin typeface="Consolas" panose="020B0609020204030204" pitchFamily="49" charset="0"/>
            </a:endParaRPr>
          </a:p>
          <a:p>
            <a:endParaRPr lang="en-GB" sz="1200" dirty="0" smtClean="0">
              <a:latin typeface="Consolas" panose="020B0609020204030204" pitchFamily="49" charset="0"/>
            </a:endParaRPr>
          </a:p>
          <a:p>
            <a:endParaRPr lang="en-GB" sz="1200" dirty="0">
              <a:latin typeface="Consolas" panose="020B0609020204030204" pitchFamily="49" charset="0"/>
            </a:endParaRPr>
          </a:p>
          <a:p>
            <a:endParaRPr lang="en-GB" sz="1200" b="1" dirty="0" smtClean="0">
              <a:latin typeface="Consolas" panose="020B0609020204030204" pitchFamily="49" charset="0"/>
            </a:endParaRPr>
          </a:p>
          <a:p>
            <a:r>
              <a:rPr lang="en-GB" sz="1200" b="1" dirty="0" smtClean="0">
                <a:latin typeface="Consolas" panose="020B0609020204030204" pitchFamily="49" charset="0"/>
              </a:rPr>
              <a:t>Bonus: Define this term.</a:t>
            </a:r>
          </a:p>
          <a:p>
            <a:endParaRPr lang="en-GB" sz="1200" b="1" dirty="0">
              <a:latin typeface="Consolas" panose="020B0609020204030204" pitchFamily="49" charset="0"/>
            </a:endParaRPr>
          </a:p>
          <a:p>
            <a:endParaRPr lang="en-GB" sz="1200" dirty="0" smtClean="0">
              <a:latin typeface="Consolas" panose="020B0609020204030204" pitchFamily="49" charset="0"/>
            </a:endParaRPr>
          </a:p>
          <a:p>
            <a:endParaRPr lang="en-GB" sz="1200" dirty="0">
              <a:latin typeface="Consolas" panose="020B0609020204030204" pitchFamily="49" charset="0"/>
            </a:endParaRPr>
          </a:p>
          <a:p>
            <a:endParaRPr lang="en-GB" sz="1200" dirty="0" smtClean="0">
              <a:latin typeface="Consolas" panose="020B0609020204030204" pitchFamily="49" charset="0"/>
            </a:endParaRPr>
          </a:p>
          <a:p>
            <a:endParaRPr lang="en-GB" sz="1200" b="1" dirty="0">
              <a:latin typeface="Consolas" panose="020B0609020204030204" pitchFamily="49" charset="0"/>
            </a:endParaRPr>
          </a:p>
          <a:p>
            <a:r>
              <a:rPr lang="en-GB" sz="1200" b="1" dirty="0" smtClean="0">
                <a:latin typeface="Consolas" panose="020B0609020204030204" pitchFamily="49" charset="0"/>
              </a:rPr>
              <a:t>12. How many people are cities like Lagos in Nigeria thought to grow by per hour</a:t>
            </a:r>
            <a:r>
              <a:rPr lang="en-GB" sz="1200" b="1" dirty="0" smtClean="0">
                <a:latin typeface="Consolas" panose="020B0609020204030204" pitchFamily="49" charset="0"/>
              </a:rPr>
              <a:t>? </a:t>
            </a:r>
            <a:r>
              <a:rPr lang="en-GB" sz="1050" b="1" dirty="0" smtClean="0">
                <a:latin typeface="Consolas" panose="020B0609020204030204" pitchFamily="49" charset="0"/>
              </a:rPr>
              <a:t>*link to last weeks work</a:t>
            </a:r>
            <a:endParaRPr lang="en-GB" sz="1050" b="1" dirty="0" smtClean="0">
              <a:latin typeface="Consolas" panose="020B0609020204030204" pitchFamily="49" charset="0"/>
            </a:endParaRPr>
          </a:p>
          <a:p>
            <a:endParaRPr lang="en-GB" sz="1200" dirty="0">
              <a:latin typeface="Consolas" panose="020B0609020204030204" pitchFamily="49" charset="0"/>
            </a:endParaRPr>
          </a:p>
          <a:p>
            <a:pPr algn="just"/>
            <a:endParaRPr lang="en-GB" sz="1200" dirty="0">
              <a:latin typeface="Consolas" panose="020B0609020204030204" pitchFamily="49" charset="0"/>
            </a:endParaRPr>
          </a:p>
          <a:p>
            <a:pPr algn="just"/>
            <a:endParaRPr lang="en-GB" sz="1200" b="1" dirty="0" smtClean="0">
              <a:latin typeface="Consolas" panose="020B0609020204030204" pitchFamily="49" charset="0"/>
            </a:endParaRPr>
          </a:p>
          <a:p>
            <a:pPr algn="just"/>
            <a:r>
              <a:rPr lang="en-GB" sz="1200" b="1" dirty="0" smtClean="0">
                <a:latin typeface="Consolas" panose="020B0609020204030204" pitchFamily="49" charset="0"/>
              </a:rPr>
              <a:t>13. </a:t>
            </a:r>
            <a:r>
              <a:rPr lang="en-GB" sz="1200" b="1" dirty="0" smtClean="0">
                <a:latin typeface="Consolas" panose="020B0609020204030204" pitchFamily="49" charset="0"/>
              </a:rPr>
              <a:t>Using figure 17. List at least 3 countries in SSA with more than 70% of their population living in a slum in 2005?</a:t>
            </a:r>
          </a:p>
          <a:p>
            <a:pPr algn="just"/>
            <a:endParaRPr lang="en-GB" sz="1200" b="1" dirty="0">
              <a:latin typeface="Consolas" panose="020B0609020204030204" pitchFamily="49" charset="0"/>
            </a:endParaRPr>
          </a:p>
          <a:p>
            <a:pPr algn="just"/>
            <a:endParaRPr lang="en-GB" sz="1200" dirty="0" smtClean="0">
              <a:latin typeface="Consolas" panose="020B0609020204030204" pitchFamily="49" charset="0"/>
            </a:endParaRPr>
          </a:p>
          <a:p>
            <a:pPr algn="just"/>
            <a:endParaRPr lang="en-GB" sz="1200" dirty="0" smtClean="0">
              <a:latin typeface="Consolas" panose="020B0609020204030204" pitchFamily="49" charset="0"/>
            </a:endParaRPr>
          </a:p>
          <a:p>
            <a:pPr algn="just"/>
            <a:endParaRPr lang="en-GB" sz="1200" dirty="0">
              <a:latin typeface="Consolas" panose="020B0609020204030204" pitchFamily="49" charset="0"/>
            </a:endParaRPr>
          </a:p>
          <a:p>
            <a:pPr algn="just"/>
            <a:endParaRPr lang="en-GB" sz="1200" dirty="0" smtClean="0">
              <a:latin typeface="Consolas" panose="020B0609020204030204" pitchFamily="49" charset="0"/>
            </a:endParaRPr>
          </a:p>
          <a:p>
            <a:pPr algn="just"/>
            <a:r>
              <a:rPr lang="en-GB" sz="1200" b="1" dirty="0" smtClean="0">
                <a:latin typeface="Consolas" panose="020B0609020204030204" pitchFamily="49" charset="0"/>
              </a:rPr>
              <a:t>14. </a:t>
            </a:r>
            <a:r>
              <a:rPr lang="en-GB" sz="1200" b="1" dirty="0" smtClean="0">
                <a:latin typeface="Consolas" panose="020B0609020204030204" pitchFamily="49" charset="0"/>
              </a:rPr>
              <a:t>Still using figure 17. What type of map is this? And how does it show the data?</a:t>
            </a:r>
            <a:endParaRPr lang="en-GB" sz="1200" b="1" dirty="0">
              <a:latin typeface="Consolas" panose="020B0609020204030204" pitchFamily="49" charset="0"/>
            </a:endParaRPr>
          </a:p>
          <a:p>
            <a:pPr algn="just"/>
            <a:endParaRPr lang="en-GB" sz="1200" b="1" dirty="0" smtClean="0">
              <a:latin typeface="Consolas" panose="020B0609020204030204" pitchFamily="49" charset="0"/>
            </a:endParaRPr>
          </a:p>
          <a:p>
            <a:pPr algn="just"/>
            <a:endParaRPr lang="en-GB" sz="1200" dirty="0">
              <a:latin typeface="Consolas" panose="020B0609020204030204" pitchFamily="49" charset="0"/>
            </a:endParaRPr>
          </a:p>
          <a:p>
            <a:pPr algn="just"/>
            <a:endParaRPr lang="en-GB" sz="1200" dirty="0"/>
          </a:p>
          <a:p>
            <a:pPr algn="just"/>
            <a:endParaRPr lang="en-GB" sz="1200" dirty="0" smtClean="0"/>
          </a:p>
          <a:p>
            <a:pPr algn="just"/>
            <a:endParaRPr lang="en-GB" sz="1200" dirty="0"/>
          </a:p>
          <a:p>
            <a:pPr algn="just"/>
            <a:endParaRPr lang="en-GB" sz="1200" dirty="0" smtClean="0"/>
          </a:p>
        </p:txBody>
      </p:sp>
      <p:pic>
        <p:nvPicPr>
          <p:cNvPr id="5" name="Picture 2" descr="https://static.thenounproject.com/png/854424-20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927" y="4762342"/>
            <a:ext cx="514882" cy="51488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0927" y="4639232"/>
            <a:ext cx="514882" cy="246221"/>
          </a:xfrm>
          <a:prstGeom prst="rect">
            <a:avLst/>
          </a:prstGeom>
          <a:noFill/>
        </p:spPr>
        <p:txBody>
          <a:bodyPr wrap="square" rtlCol="0">
            <a:spAutoFit/>
          </a:bodyPr>
          <a:lstStyle/>
          <a:p>
            <a:r>
              <a:rPr lang="en-GB" sz="1000" dirty="0" smtClean="0"/>
              <a:t>Recap</a:t>
            </a:r>
            <a:endParaRPr lang="en-GB" sz="1000" dirty="0"/>
          </a:p>
        </p:txBody>
      </p:sp>
      <p:sp>
        <p:nvSpPr>
          <p:cNvPr id="3" name="Rectangle 2"/>
          <p:cNvSpPr/>
          <p:nvPr/>
        </p:nvSpPr>
        <p:spPr>
          <a:xfrm>
            <a:off x="555809" y="6400435"/>
            <a:ext cx="5968927" cy="2862322"/>
          </a:xfrm>
          <a:prstGeom prst="rect">
            <a:avLst/>
          </a:prstGeom>
          <a:ln w="19050">
            <a:solidFill>
              <a:schemeClr val="tx1"/>
            </a:solidFill>
          </a:ln>
        </p:spPr>
        <p:txBody>
          <a:bodyPr wrap="square">
            <a:spAutoFit/>
          </a:bodyPr>
          <a:lstStyle/>
          <a:p>
            <a:pPr algn="just"/>
            <a:r>
              <a:rPr lang="en-GB" sz="1200" b="1" dirty="0" smtClean="0">
                <a:latin typeface="Consolas" panose="020B0609020204030204" pitchFamily="49" charset="0"/>
              </a:rPr>
              <a:t>Challenge #2:  Using </a:t>
            </a:r>
            <a:r>
              <a:rPr lang="en-GB" sz="1200" b="1" dirty="0">
                <a:latin typeface="Consolas" panose="020B0609020204030204" pitchFamily="49" charset="0"/>
              </a:rPr>
              <a:t>figure 16. Explain how the data suggests that urbanisations leads to improvements in infrastructure? (Use data in your answer) </a:t>
            </a:r>
            <a:endParaRPr lang="en-GB" sz="1200" b="1" dirty="0" smtClean="0">
              <a:latin typeface="Consolas" panose="020B0609020204030204" pitchFamily="49" charset="0"/>
            </a:endParaRPr>
          </a:p>
          <a:p>
            <a:pPr algn="just"/>
            <a:endParaRPr lang="en-GB" sz="1200" b="1" dirty="0">
              <a:latin typeface="Consolas" panose="020B0609020204030204" pitchFamily="49" charset="0"/>
            </a:endParaRPr>
          </a:p>
          <a:p>
            <a:pPr algn="just"/>
            <a:endParaRPr lang="en-GB" sz="1200" b="1" dirty="0" smtClean="0">
              <a:latin typeface="Consolas" panose="020B0609020204030204" pitchFamily="49" charset="0"/>
            </a:endParaRPr>
          </a:p>
          <a:p>
            <a:pPr algn="just"/>
            <a:endParaRPr lang="en-GB" sz="1200" b="1" dirty="0">
              <a:latin typeface="Consolas" panose="020B0609020204030204" pitchFamily="49" charset="0"/>
            </a:endParaRPr>
          </a:p>
          <a:p>
            <a:pPr algn="just"/>
            <a:endParaRPr lang="en-GB" sz="1200" b="1" dirty="0" smtClean="0">
              <a:latin typeface="Consolas" panose="020B0609020204030204" pitchFamily="49" charset="0"/>
            </a:endParaRPr>
          </a:p>
          <a:p>
            <a:pPr algn="just"/>
            <a:endParaRPr lang="en-GB" sz="1200" b="1" dirty="0" smtClean="0">
              <a:latin typeface="Consolas" panose="020B0609020204030204" pitchFamily="49" charset="0"/>
            </a:endParaRPr>
          </a:p>
          <a:p>
            <a:pPr algn="just"/>
            <a:endParaRPr lang="en-GB" sz="1200" b="1" dirty="0">
              <a:latin typeface="Consolas" panose="020B0609020204030204" pitchFamily="49" charset="0"/>
            </a:endParaRPr>
          </a:p>
          <a:p>
            <a:pPr algn="just"/>
            <a:endParaRPr lang="en-GB" sz="1200" b="1" dirty="0" smtClean="0">
              <a:latin typeface="Consolas" panose="020B0609020204030204" pitchFamily="49" charset="0"/>
            </a:endParaRPr>
          </a:p>
          <a:p>
            <a:pPr algn="just"/>
            <a:endParaRPr lang="en-GB" sz="1200" b="1" dirty="0">
              <a:latin typeface="Consolas" panose="020B0609020204030204" pitchFamily="49" charset="0"/>
            </a:endParaRPr>
          </a:p>
          <a:p>
            <a:pPr algn="just"/>
            <a:endParaRPr lang="en-GB" sz="1200" b="1" dirty="0" smtClean="0">
              <a:latin typeface="Consolas" panose="020B0609020204030204" pitchFamily="49" charset="0"/>
            </a:endParaRPr>
          </a:p>
          <a:p>
            <a:pPr algn="just"/>
            <a:endParaRPr lang="en-GB" sz="1200" b="1" dirty="0">
              <a:latin typeface="Consolas" panose="020B0609020204030204" pitchFamily="49" charset="0"/>
            </a:endParaRPr>
          </a:p>
          <a:p>
            <a:pPr algn="just"/>
            <a:endParaRPr lang="en-GB" sz="1200" b="1" dirty="0" smtClean="0">
              <a:latin typeface="Consolas" panose="020B0609020204030204" pitchFamily="49" charset="0"/>
            </a:endParaRPr>
          </a:p>
          <a:p>
            <a:pPr algn="just"/>
            <a:endParaRPr lang="en-GB" sz="1200" b="1" dirty="0">
              <a:latin typeface="Consolas" panose="020B0609020204030204" pitchFamily="49" charset="0"/>
            </a:endParaRPr>
          </a:p>
        </p:txBody>
      </p:sp>
      <p:pic>
        <p:nvPicPr>
          <p:cNvPr id="1026" name="Picture 2" descr="https://static.thenounproject.com/png/2496483-2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41813" y="972670"/>
            <a:ext cx="844700" cy="844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6369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1467" y="172709"/>
            <a:ext cx="4966786" cy="518491"/>
          </a:xfrm>
        </p:spPr>
        <p:txBody>
          <a:bodyPr>
            <a:normAutofit/>
          </a:bodyPr>
          <a:lstStyle/>
          <a:p>
            <a:r>
              <a:rPr lang="en-GB" sz="2800" b="1" dirty="0" smtClean="0"/>
              <a:t>Tasks for section C- Bingo</a:t>
            </a:r>
            <a:endParaRPr lang="en-GB" sz="2800" b="1" dirty="0"/>
          </a:p>
        </p:txBody>
      </p:sp>
      <p:sp>
        <p:nvSpPr>
          <p:cNvPr id="3" name="Content Placeholder 2"/>
          <p:cNvSpPr>
            <a:spLocks noGrp="1"/>
          </p:cNvSpPr>
          <p:nvPr>
            <p:ph idx="1"/>
          </p:nvPr>
        </p:nvSpPr>
        <p:spPr>
          <a:xfrm>
            <a:off x="471487" y="934951"/>
            <a:ext cx="5915025" cy="686548"/>
          </a:xfrm>
          <a:ln w="38100">
            <a:solidFill>
              <a:schemeClr val="tx1"/>
            </a:solidFill>
            <a:prstDash val="sysDash"/>
          </a:ln>
        </p:spPr>
        <p:txBody>
          <a:bodyPr>
            <a:normAutofit fontScale="92500"/>
          </a:bodyPr>
          <a:lstStyle/>
          <a:p>
            <a:pPr marL="0" indent="0">
              <a:buNone/>
            </a:pPr>
            <a:r>
              <a:rPr lang="en-GB" sz="1800" b="1" dirty="0" smtClean="0"/>
              <a:t>You MUST complete 2 tasks* – but you can choose which ones.</a:t>
            </a:r>
            <a:endParaRPr lang="en-GB" sz="1800" b="1" dirty="0"/>
          </a:p>
          <a:p>
            <a:pPr marL="0" indent="0">
              <a:buNone/>
            </a:pPr>
            <a:r>
              <a:rPr lang="en-GB" sz="1200" dirty="0" smtClean="0"/>
              <a:t>*You can complete as many more as you would like – can you complete </a:t>
            </a:r>
            <a:r>
              <a:rPr lang="en-GB" sz="1200" dirty="0" smtClean="0"/>
              <a:t>3 in a row?</a:t>
            </a:r>
            <a:endParaRPr lang="en-GB" sz="1200" dirty="0"/>
          </a:p>
        </p:txBody>
      </p:sp>
      <p:sp>
        <p:nvSpPr>
          <p:cNvPr id="4" name="Slide Number Placeholder 3"/>
          <p:cNvSpPr>
            <a:spLocks noGrp="1"/>
          </p:cNvSpPr>
          <p:nvPr>
            <p:ph type="sldNum" sz="quarter" idx="12"/>
          </p:nvPr>
        </p:nvSpPr>
        <p:spPr/>
        <p:txBody>
          <a:bodyPr/>
          <a:lstStyle/>
          <a:p>
            <a:fld id="{599DA6CD-1593-4692-8172-0213A7706280}" type="slidenum">
              <a:rPr lang="en-GB" smtClean="0"/>
              <a:t>5</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val="1621892307"/>
              </p:ext>
            </p:extLst>
          </p:nvPr>
        </p:nvGraphicFramePr>
        <p:xfrm>
          <a:off x="625961" y="2231931"/>
          <a:ext cx="5760552" cy="7175035"/>
        </p:xfrm>
        <a:graphic>
          <a:graphicData uri="http://schemas.openxmlformats.org/drawingml/2006/table">
            <a:tbl>
              <a:tblPr firstRow="1" bandRow="1">
                <a:tableStyleId>{5940675A-B579-460E-94D1-54222C63F5DA}</a:tableStyleId>
              </a:tblPr>
              <a:tblGrid>
                <a:gridCol w="1920184">
                  <a:extLst>
                    <a:ext uri="{9D8B030D-6E8A-4147-A177-3AD203B41FA5}">
                      <a16:colId xmlns:a16="http://schemas.microsoft.com/office/drawing/2014/main" val="2572808580"/>
                    </a:ext>
                  </a:extLst>
                </a:gridCol>
                <a:gridCol w="1920184">
                  <a:extLst>
                    <a:ext uri="{9D8B030D-6E8A-4147-A177-3AD203B41FA5}">
                      <a16:colId xmlns:a16="http://schemas.microsoft.com/office/drawing/2014/main" val="3701245150"/>
                    </a:ext>
                  </a:extLst>
                </a:gridCol>
                <a:gridCol w="1920184">
                  <a:extLst>
                    <a:ext uri="{9D8B030D-6E8A-4147-A177-3AD203B41FA5}">
                      <a16:colId xmlns:a16="http://schemas.microsoft.com/office/drawing/2014/main" val="2542063132"/>
                    </a:ext>
                  </a:extLst>
                </a:gridCol>
              </a:tblGrid>
              <a:tr h="2376473">
                <a:tc>
                  <a:txBody>
                    <a:bodyPr/>
                    <a:lstStyle/>
                    <a:p>
                      <a:endParaRPr lang="en-GB" dirty="0">
                        <a:ln>
                          <a:solidFill>
                            <a:sysClr val="windowText" lastClr="000000"/>
                          </a:solidFill>
                        </a:ln>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200" b="0" u="sng" dirty="0" smtClean="0">
                          <a:ln>
                            <a:solidFill>
                              <a:sysClr val="windowText" lastClr="000000"/>
                            </a:solidFill>
                          </a:ln>
                          <a:solidFill>
                            <a:sysClr val="windowText" lastClr="000000"/>
                          </a:solidFill>
                          <a:latin typeface="Arial" panose="020B0604020202020204" pitchFamily="34" charset="0"/>
                          <a:ea typeface="AniTypewriter" panose="02000603000000000000" pitchFamily="2" charset="0"/>
                          <a:cs typeface="Arial" panose="020B0604020202020204" pitchFamily="34" charset="0"/>
                        </a:rPr>
                        <a:t>Photo annotation</a:t>
                      </a:r>
                    </a:p>
                    <a:p>
                      <a:pPr algn="just"/>
                      <a:endParaRPr lang="en-GB" sz="1200" b="0" dirty="0" smtClean="0">
                        <a:ln>
                          <a:solidFill>
                            <a:sysClr val="windowText" lastClr="000000"/>
                          </a:solidFill>
                        </a:ln>
                        <a:solidFill>
                          <a:sysClr val="windowText" lastClr="000000"/>
                        </a:solidFill>
                        <a:latin typeface="Arial" panose="020B0604020202020204" pitchFamily="34" charset="0"/>
                        <a:ea typeface="AniTypewriter" panose="02000603000000000000" pitchFamily="2" charset="0"/>
                        <a:cs typeface="Arial" panose="020B0604020202020204" pitchFamily="34" charset="0"/>
                      </a:endParaRPr>
                    </a:p>
                    <a:p>
                      <a:pPr algn="just"/>
                      <a:r>
                        <a:rPr lang="en-GB" sz="1200" b="0" dirty="0" smtClean="0">
                          <a:ln>
                            <a:solidFill>
                              <a:sysClr val="windowText" lastClr="000000"/>
                            </a:solidFill>
                          </a:ln>
                          <a:solidFill>
                            <a:sysClr val="windowText" lastClr="000000"/>
                          </a:solidFill>
                          <a:latin typeface="Arial" panose="020B0604020202020204" pitchFamily="34" charset="0"/>
                          <a:ea typeface="AniTypewriter" panose="02000603000000000000" pitchFamily="2" charset="0"/>
                          <a:cs typeface="Arial" panose="020B0604020202020204" pitchFamily="34" charset="0"/>
                        </a:rPr>
                        <a:t>Copy one of the photos on to</a:t>
                      </a:r>
                      <a:r>
                        <a:rPr lang="en-GB" sz="1200" b="0" baseline="0" dirty="0" smtClean="0">
                          <a:ln>
                            <a:solidFill>
                              <a:sysClr val="windowText" lastClr="000000"/>
                            </a:solidFill>
                          </a:ln>
                          <a:solidFill>
                            <a:sysClr val="windowText" lastClr="000000"/>
                          </a:solidFill>
                          <a:latin typeface="Arial" panose="020B0604020202020204" pitchFamily="34" charset="0"/>
                          <a:ea typeface="AniTypewriter" panose="02000603000000000000" pitchFamily="2" charset="0"/>
                          <a:cs typeface="Arial" panose="020B0604020202020204" pitchFamily="34" charset="0"/>
                        </a:rPr>
                        <a:t> a separate document (or print a copy) and annotate the key features. That is what you can see, and what it might tell us about the place.</a:t>
                      </a:r>
                      <a:endParaRPr lang="en-GB" sz="1200" b="0" dirty="0">
                        <a:ln>
                          <a:solidFill>
                            <a:sysClr val="windowText" lastClr="000000"/>
                          </a:solidFill>
                        </a:ln>
                        <a:solidFill>
                          <a:sysClr val="windowText" lastClr="000000"/>
                        </a:solidFill>
                        <a:latin typeface="Arial" panose="020B0604020202020204" pitchFamily="34" charset="0"/>
                        <a:ea typeface="AniTypewriter" panose="02000603000000000000" pitchFamily="2"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200" b="1" u="sng" dirty="0" smtClean="0">
                          <a:ln>
                            <a:noFill/>
                          </a:ln>
                          <a:solidFill>
                            <a:sysClr val="windowText" lastClr="000000"/>
                          </a:solidFill>
                        </a:rPr>
                        <a:t>Using figure 18 or 19</a:t>
                      </a:r>
                      <a:r>
                        <a:rPr lang="en-GB" sz="1200" b="1" u="sng" baseline="0" dirty="0" smtClean="0">
                          <a:ln>
                            <a:noFill/>
                          </a:ln>
                          <a:solidFill>
                            <a:sysClr val="windowText" lastClr="000000"/>
                          </a:solidFill>
                        </a:rPr>
                        <a:t> &amp; 20.</a:t>
                      </a:r>
                      <a:endParaRPr lang="en-GB" sz="1200" b="1" u="sng" dirty="0" smtClean="0">
                        <a:ln>
                          <a:noFill/>
                        </a:ln>
                        <a:solidFill>
                          <a:sysClr val="windowText" lastClr="000000"/>
                        </a:solidFill>
                      </a:endParaRPr>
                    </a:p>
                    <a:p>
                      <a:endParaRPr lang="en-GB" dirty="0" smtClean="0">
                        <a:ln>
                          <a:noFill/>
                        </a:ln>
                        <a:solidFill>
                          <a:sysClr val="windowText" lastClr="000000"/>
                        </a:solidFill>
                      </a:endParaRPr>
                    </a:p>
                    <a:p>
                      <a:pPr algn="just"/>
                      <a:r>
                        <a:rPr lang="en-GB" i="1" dirty="0" smtClean="0">
                          <a:ln>
                            <a:noFill/>
                          </a:ln>
                          <a:solidFill>
                            <a:sysClr val="windowText" lastClr="000000"/>
                          </a:solidFill>
                        </a:rPr>
                        <a:t>Imagine you live in one of these slums write a poem or a diary/creative writing piece which</a:t>
                      </a:r>
                      <a:r>
                        <a:rPr lang="en-GB" i="1" baseline="0" dirty="0" smtClean="0">
                          <a:ln>
                            <a:noFill/>
                          </a:ln>
                          <a:solidFill>
                            <a:sysClr val="windowText" lastClr="000000"/>
                          </a:solidFill>
                        </a:rPr>
                        <a:t> explains what it is like to live in a place like this. </a:t>
                      </a:r>
                      <a:endParaRPr lang="en-GB" i="1" dirty="0">
                        <a:ln>
                          <a:noFill/>
                        </a:ln>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0234971"/>
                  </a:ext>
                </a:extLst>
              </a:tr>
              <a:tr h="2314442">
                <a:tc>
                  <a:txBody>
                    <a:bodyPr/>
                    <a:lstStyle/>
                    <a:p>
                      <a:endParaRPr lang="en-GB">
                        <a:ln>
                          <a:solidFill>
                            <a:sysClr val="windowText" lastClr="000000"/>
                          </a:solidFill>
                        </a:ln>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endParaRPr lang="en-GB" sz="1000" dirty="0" smtClean="0">
                        <a:ln>
                          <a:noFill/>
                        </a:ln>
                        <a:solidFill>
                          <a:schemeClr val="tx1"/>
                        </a:solidFill>
                        <a:latin typeface="+mn-lt"/>
                      </a:endParaRPr>
                    </a:p>
                    <a:p>
                      <a:pPr algn="just"/>
                      <a:r>
                        <a:rPr lang="en-GB" sz="1200" b="1" dirty="0" smtClean="0">
                          <a:ln>
                            <a:noFill/>
                          </a:ln>
                          <a:solidFill>
                            <a:schemeClr val="tx1"/>
                          </a:solidFill>
                          <a:latin typeface="+mn-lt"/>
                        </a:rPr>
                        <a:t>Explain</a:t>
                      </a:r>
                      <a:r>
                        <a:rPr lang="en-GB" sz="1200" dirty="0" smtClean="0">
                          <a:ln>
                            <a:noFill/>
                          </a:ln>
                          <a:solidFill>
                            <a:schemeClr val="tx1"/>
                          </a:solidFill>
                          <a:latin typeface="+mn-lt"/>
                        </a:rPr>
                        <a:t> why shanty towns offer a better way of life for millions of people across the world. You should use evidence from the booklet in your answer.</a:t>
                      </a:r>
                      <a:endParaRPr lang="en-GB" sz="1200" dirty="0">
                        <a:ln>
                          <a:noFill/>
                        </a:ln>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ln>
                          <a:solidFill>
                            <a:sysClr val="windowText" lastClr="000000"/>
                          </a:solidFill>
                        </a:ln>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22392946"/>
                  </a:ext>
                </a:extLst>
              </a:tr>
              <a:tr h="2314442">
                <a:tc>
                  <a:txBody>
                    <a:bodyPr/>
                    <a:lstStyle/>
                    <a:p>
                      <a:endParaRPr lang="en-GB" dirty="0">
                        <a:ln>
                          <a:solidFill>
                            <a:sysClr val="windowText" lastClr="000000"/>
                          </a:solidFill>
                        </a:ln>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endParaRPr lang="en-GB" sz="100" dirty="0" smtClean="0">
                        <a:ln>
                          <a:solidFill>
                            <a:sysClr val="windowText" lastClr="000000"/>
                          </a:solidFill>
                        </a:ln>
                        <a:solidFill>
                          <a:sysClr val="windowText" lastClr="000000"/>
                        </a:solidFill>
                      </a:endParaRPr>
                    </a:p>
                    <a:p>
                      <a:pPr algn="just"/>
                      <a:r>
                        <a:rPr lang="en-GB" sz="1200" u="sng" dirty="0" smtClean="0">
                          <a:ln>
                            <a:solidFill>
                              <a:schemeClr val="tx1"/>
                            </a:solidFill>
                          </a:ln>
                          <a:solidFill>
                            <a:schemeClr val="tx1"/>
                          </a:solidFill>
                        </a:rPr>
                        <a:t>CHALLENGE:</a:t>
                      </a:r>
                      <a:r>
                        <a:rPr lang="en-GB" sz="1200" u="none" baseline="0" dirty="0" smtClean="0">
                          <a:ln>
                            <a:solidFill>
                              <a:schemeClr val="tx1"/>
                            </a:solidFill>
                          </a:ln>
                          <a:solidFill>
                            <a:schemeClr val="tx1"/>
                          </a:solidFill>
                        </a:rPr>
                        <a:t> </a:t>
                      </a:r>
                      <a:r>
                        <a:rPr lang="en-GB" sz="1200" dirty="0" smtClean="0">
                          <a:ln>
                            <a:solidFill>
                              <a:schemeClr val="tx1"/>
                            </a:solidFill>
                          </a:ln>
                          <a:solidFill>
                            <a:schemeClr val="tx1"/>
                          </a:solidFill>
                        </a:rPr>
                        <a:t>Selecting resources from the booklet and your knowledge. Write a report on ‘The growth of Slums in Africa’. </a:t>
                      </a:r>
                    </a:p>
                    <a:p>
                      <a:pPr algn="just"/>
                      <a:endParaRPr lang="en-GB" sz="1200" dirty="0" smtClean="0">
                        <a:ln>
                          <a:solidFill>
                            <a:schemeClr val="tx1"/>
                          </a:solidFill>
                        </a:ln>
                        <a:solidFill>
                          <a:schemeClr val="tx1"/>
                        </a:solidFill>
                      </a:endParaRPr>
                    </a:p>
                    <a:p>
                      <a:pPr algn="just"/>
                      <a:r>
                        <a:rPr lang="en-GB" sz="1200" dirty="0" smtClean="0">
                          <a:ln>
                            <a:solidFill>
                              <a:schemeClr val="tx1"/>
                            </a:solidFill>
                          </a:ln>
                          <a:solidFill>
                            <a:schemeClr val="tx1"/>
                          </a:solidFill>
                        </a:rPr>
                        <a:t>It should have three titled sections,</a:t>
                      </a:r>
                      <a:r>
                        <a:rPr lang="en-GB" sz="1200" baseline="0" dirty="0" smtClean="0">
                          <a:ln>
                            <a:solidFill>
                              <a:schemeClr val="tx1"/>
                            </a:solidFill>
                          </a:ln>
                          <a:solidFill>
                            <a:schemeClr val="tx1"/>
                          </a:solidFill>
                        </a:rPr>
                        <a:t> and should refer to figures by their number (or include them).  You may like to address where growth has been and why this might be.</a:t>
                      </a:r>
                      <a:endParaRPr lang="en-GB" sz="1200" dirty="0">
                        <a:ln>
                          <a:solidFill>
                            <a:schemeClr val="tx1"/>
                          </a:solidFill>
                        </a:ln>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b="1" dirty="0" smtClean="0">
                          <a:ln>
                            <a:noFill/>
                          </a:ln>
                          <a:solidFill>
                            <a:sysClr val="windowText" lastClr="000000"/>
                          </a:solidFill>
                        </a:rPr>
                        <a:t>Create your own quiz about slums of Sub Saharan Africa.</a:t>
                      </a:r>
                    </a:p>
                    <a:p>
                      <a:endParaRPr lang="en-GB" dirty="0" smtClean="0">
                        <a:ln>
                          <a:noFill/>
                        </a:ln>
                        <a:solidFill>
                          <a:sysClr val="windowText" lastClr="000000"/>
                        </a:solidFill>
                      </a:endParaRPr>
                    </a:p>
                    <a:p>
                      <a:pPr algn="just"/>
                      <a:r>
                        <a:rPr lang="en-GB" dirty="0" smtClean="0">
                          <a:ln>
                            <a:noFill/>
                          </a:ln>
                          <a:solidFill>
                            <a:sysClr val="windowText" lastClr="000000"/>
                          </a:solidFill>
                        </a:rPr>
                        <a:t>You could do this by hand, on the computer or using </a:t>
                      </a:r>
                      <a:r>
                        <a:rPr lang="en-GB" dirty="0" err="1" smtClean="0">
                          <a:ln>
                            <a:noFill/>
                          </a:ln>
                          <a:solidFill>
                            <a:sysClr val="windowText" lastClr="000000"/>
                          </a:solidFill>
                        </a:rPr>
                        <a:t>quizizz</a:t>
                      </a:r>
                      <a:r>
                        <a:rPr lang="en-GB" dirty="0" smtClean="0">
                          <a:ln>
                            <a:noFill/>
                          </a:ln>
                          <a:solidFill>
                            <a:sysClr val="windowText" lastClr="000000"/>
                          </a:solidFill>
                        </a:rPr>
                        <a:t> (send the link when its completed!)</a:t>
                      </a:r>
                      <a:endParaRPr lang="en-GB" dirty="0">
                        <a:ln>
                          <a:noFill/>
                        </a:ln>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74732299"/>
                  </a:ext>
                </a:extLst>
              </a:tr>
            </a:tbl>
          </a:graphicData>
        </a:graphic>
      </p:graphicFrame>
      <p:pic>
        <p:nvPicPr>
          <p:cNvPr id="6" name="Picture 2" descr="https://static.thenounproject.com/png/2210021-20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58687" y="4600224"/>
            <a:ext cx="626303" cy="62630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4458687" y="5495417"/>
            <a:ext cx="1805106" cy="412327"/>
          </a:xfrm>
          <a:prstGeom prst="rect">
            <a:avLst/>
          </a:prstGeom>
        </p:spPr>
        <p:txBody>
          <a:bodyPr wrap="square">
            <a:spAutoFit/>
          </a:bodyPr>
          <a:lstStyle/>
          <a:p>
            <a:r>
              <a:rPr lang="en-GB" sz="1050" dirty="0">
                <a:hlinkClick r:id="rId3"/>
              </a:rPr>
              <a:t>https://www.youtube.com/watch?v=kqOT0TlH0lw</a:t>
            </a:r>
            <a:endParaRPr lang="en-GB" sz="1050" dirty="0"/>
          </a:p>
        </p:txBody>
      </p:sp>
      <p:sp>
        <p:nvSpPr>
          <p:cNvPr id="8" name="TextBox 7"/>
          <p:cNvSpPr txBox="1"/>
          <p:nvPr/>
        </p:nvSpPr>
        <p:spPr>
          <a:xfrm>
            <a:off x="5044034" y="4583991"/>
            <a:ext cx="1350687" cy="769441"/>
          </a:xfrm>
          <a:prstGeom prst="rect">
            <a:avLst/>
          </a:prstGeom>
          <a:noFill/>
        </p:spPr>
        <p:txBody>
          <a:bodyPr wrap="square" rtlCol="0">
            <a:spAutoFit/>
          </a:bodyPr>
          <a:lstStyle/>
          <a:p>
            <a:pPr algn="just"/>
            <a:r>
              <a:rPr lang="en-GB" sz="1100" dirty="0" smtClean="0"/>
              <a:t>Watch: The clip about Dharavi in Mumbai. A slum of Hope.</a:t>
            </a:r>
            <a:endParaRPr lang="en-GB" sz="1100" dirty="0"/>
          </a:p>
        </p:txBody>
      </p:sp>
      <p:sp>
        <p:nvSpPr>
          <p:cNvPr id="9" name="TextBox 8"/>
          <p:cNvSpPr txBox="1"/>
          <p:nvPr/>
        </p:nvSpPr>
        <p:spPr>
          <a:xfrm>
            <a:off x="4448882" y="6155172"/>
            <a:ext cx="1854270" cy="646331"/>
          </a:xfrm>
          <a:prstGeom prst="rect">
            <a:avLst/>
          </a:prstGeom>
          <a:noFill/>
        </p:spPr>
        <p:txBody>
          <a:bodyPr wrap="square" rtlCol="0">
            <a:spAutoFit/>
          </a:bodyPr>
          <a:lstStyle/>
          <a:p>
            <a:pPr algn="just"/>
            <a:r>
              <a:rPr lang="en-GB" sz="1200" i="1" dirty="0" smtClean="0"/>
              <a:t>Write down 3 things that prove that it’s a slum of hope</a:t>
            </a:r>
            <a:endParaRPr lang="en-GB" sz="1200" i="1" dirty="0"/>
          </a:p>
        </p:txBody>
      </p:sp>
      <p:sp>
        <p:nvSpPr>
          <p:cNvPr id="10" name="Rectangle 9"/>
          <p:cNvSpPr/>
          <p:nvPr/>
        </p:nvSpPr>
        <p:spPr>
          <a:xfrm>
            <a:off x="659296" y="4021689"/>
            <a:ext cx="1944756" cy="461665"/>
          </a:xfrm>
          <a:prstGeom prst="rect">
            <a:avLst/>
          </a:prstGeom>
        </p:spPr>
        <p:txBody>
          <a:bodyPr wrap="square">
            <a:spAutoFit/>
          </a:bodyPr>
          <a:lstStyle/>
          <a:p>
            <a:pPr lvl="0" defTabSz="685800">
              <a:defRPr/>
            </a:pPr>
            <a:r>
              <a:rPr lang="en-GB" sz="1200" dirty="0">
                <a:hlinkClick r:id="rId4"/>
              </a:rPr>
              <a:t>https://www.youtube.com/watch?v=ccF1PtRTtkQ</a:t>
            </a:r>
            <a:endParaRPr lang="en-GB" sz="1200" dirty="0"/>
          </a:p>
        </p:txBody>
      </p:sp>
      <p:pic>
        <p:nvPicPr>
          <p:cNvPr id="11" name="Picture 2" descr="https://static.thenounproject.com/png/2210021-20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5961" y="2231931"/>
            <a:ext cx="626303" cy="626303"/>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1291816" y="2231931"/>
            <a:ext cx="1192695" cy="646331"/>
          </a:xfrm>
          <a:prstGeom prst="rect">
            <a:avLst/>
          </a:prstGeom>
          <a:noFill/>
        </p:spPr>
        <p:txBody>
          <a:bodyPr wrap="square" rtlCol="0">
            <a:spAutoFit/>
          </a:bodyPr>
          <a:lstStyle/>
          <a:p>
            <a:r>
              <a:rPr lang="en-GB" dirty="0" smtClean="0"/>
              <a:t>WATCH – TED Talk</a:t>
            </a:r>
            <a:endParaRPr lang="en-GB" dirty="0"/>
          </a:p>
        </p:txBody>
      </p:sp>
      <p:sp>
        <p:nvSpPr>
          <p:cNvPr id="13" name="TextBox 12"/>
          <p:cNvSpPr txBox="1"/>
          <p:nvPr/>
        </p:nvSpPr>
        <p:spPr>
          <a:xfrm>
            <a:off x="586408" y="2975979"/>
            <a:ext cx="1871868" cy="830997"/>
          </a:xfrm>
          <a:prstGeom prst="rect">
            <a:avLst/>
          </a:prstGeom>
          <a:noFill/>
        </p:spPr>
        <p:txBody>
          <a:bodyPr wrap="square" rtlCol="0">
            <a:spAutoFit/>
          </a:bodyPr>
          <a:lstStyle/>
          <a:p>
            <a:pPr algn="just"/>
            <a:r>
              <a:rPr lang="en-GB" sz="1200" dirty="0" smtClean="0"/>
              <a:t>Take notes. Then: Explain why slums are an important part of urbanisation?</a:t>
            </a:r>
            <a:endParaRPr lang="en-GB" sz="1200" dirty="0"/>
          </a:p>
        </p:txBody>
      </p:sp>
      <p:sp>
        <p:nvSpPr>
          <p:cNvPr id="14" name="Rectangle 13"/>
          <p:cNvSpPr/>
          <p:nvPr/>
        </p:nvSpPr>
        <p:spPr>
          <a:xfrm>
            <a:off x="617753" y="6970265"/>
            <a:ext cx="1871869" cy="830997"/>
          </a:xfrm>
          <a:prstGeom prst="rect">
            <a:avLst/>
          </a:prstGeom>
        </p:spPr>
        <p:txBody>
          <a:bodyPr wrap="square">
            <a:spAutoFit/>
          </a:bodyPr>
          <a:lstStyle/>
          <a:p>
            <a:pPr algn="just"/>
            <a:r>
              <a:rPr lang="en-GB" sz="1200" b="1" dirty="0" smtClean="0"/>
              <a:t>Q: How </a:t>
            </a:r>
            <a:r>
              <a:rPr lang="en-GB" sz="1200" b="1" dirty="0"/>
              <a:t>far has life in </a:t>
            </a:r>
            <a:r>
              <a:rPr lang="en-GB" sz="1200" b="1" dirty="0" err="1"/>
              <a:t>Kibera</a:t>
            </a:r>
            <a:r>
              <a:rPr lang="en-GB" sz="1200" b="1" dirty="0"/>
              <a:t> changed since Bill Bryson wrote his book in 2002?</a:t>
            </a:r>
          </a:p>
        </p:txBody>
      </p:sp>
      <p:sp>
        <p:nvSpPr>
          <p:cNvPr id="16" name="TextBox 15"/>
          <p:cNvSpPr txBox="1"/>
          <p:nvPr/>
        </p:nvSpPr>
        <p:spPr>
          <a:xfrm>
            <a:off x="672519" y="7965537"/>
            <a:ext cx="1798982" cy="1015663"/>
          </a:xfrm>
          <a:prstGeom prst="rect">
            <a:avLst/>
          </a:prstGeom>
          <a:noFill/>
          <a:ln w="28575">
            <a:solidFill>
              <a:schemeClr val="tx1"/>
            </a:solidFill>
            <a:prstDash val="sysDash"/>
          </a:ln>
        </p:spPr>
        <p:txBody>
          <a:bodyPr wrap="square" rtlCol="0">
            <a:spAutoFit/>
          </a:bodyPr>
          <a:lstStyle/>
          <a:p>
            <a:pPr algn="just"/>
            <a:r>
              <a:rPr lang="en-GB" sz="1200" dirty="0" smtClean="0"/>
              <a:t>Using evidence from the booklet and evidence from your own </a:t>
            </a:r>
            <a:r>
              <a:rPr lang="en-GB" sz="1200" dirty="0" smtClean="0"/>
              <a:t>research (try google street view) to answer </a:t>
            </a:r>
            <a:r>
              <a:rPr lang="en-GB" sz="1200" dirty="0" smtClean="0"/>
              <a:t>this question</a:t>
            </a:r>
            <a:endParaRPr lang="en-GB" sz="1200" dirty="0"/>
          </a:p>
        </p:txBody>
      </p:sp>
      <p:sp>
        <p:nvSpPr>
          <p:cNvPr id="17" name="Rectangle 16"/>
          <p:cNvSpPr/>
          <p:nvPr/>
        </p:nvSpPr>
        <p:spPr>
          <a:xfrm>
            <a:off x="617753" y="4758787"/>
            <a:ext cx="1832315" cy="954107"/>
          </a:xfrm>
          <a:prstGeom prst="rect">
            <a:avLst/>
          </a:prstGeom>
        </p:spPr>
        <p:txBody>
          <a:bodyPr wrap="square">
            <a:spAutoFit/>
          </a:bodyPr>
          <a:lstStyle/>
          <a:p>
            <a:pPr algn="just"/>
            <a:r>
              <a:rPr lang="en-GB" sz="1400" b="1" dirty="0"/>
              <a:t>Write </a:t>
            </a:r>
            <a:r>
              <a:rPr lang="en-GB" sz="1400" b="1" dirty="0" smtClean="0"/>
              <a:t>or draw a cartoon strip to explain </a:t>
            </a:r>
            <a:r>
              <a:rPr lang="en-GB" sz="1400" b="1" dirty="0"/>
              <a:t>how slums develop?</a:t>
            </a:r>
          </a:p>
        </p:txBody>
      </p:sp>
      <p:pic>
        <p:nvPicPr>
          <p:cNvPr id="5122" name="Picture 2" descr="https://static.thenounproject.com/png/2812300-200.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12712" y="5981674"/>
            <a:ext cx="642398" cy="64239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https://static.thenounproject.com/png/3115971-200.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90051" y="6123606"/>
            <a:ext cx="677897" cy="6778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509627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TotalTime>
  <Words>934</Words>
  <Application>Microsoft Office PowerPoint</Application>
  <PresentationFormat>A4 Paper (210x297 mm)</PresentationFormat>
  <Paragraphs>188</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AniTypewriter</vt:lpstr>
      <vt:lpstr>Arial</vt:lpstr>
      <vt:lpstr>Calibri</vt:lpstr>
      <vt:lpstr>Calibri Light</vt:lpstr>
      <vt:lpstr>Consolas</vt:lpstr>
      <vt:lpstr>Office Theme</vt:lpstr>
      <vt:lpstr>Section B</vt:lpstr>
      <vt:lpstr>Now you will need the resource pack to help you. </vt:lpstr>
      <vt:lpstr>Make sure you have looked carefully at figures 11, 12 and 13 before starting this question.</vt:lpstr>
      <vt:lpstr>PowerPoint Presentation</vt:lpstr>
      <vt:lpstr>Tasks for section C- Bingo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Section B</dc:title>
  <dc:creator>Administrator</dc:creator>
  <cp:lastModifiedBy>Administrator</cp:lastModifiedBy>
  <cp:revision>16</cp:revision>
  <dcterms:created xsi:type="dcterms:W3CDTF">2020-04-29T20:45:53Z</dcterms:created>
  <dcterms:modified xsi:type="dcterms:W3CDTF">2020-04-30T13:50:38Z</dcterms:modified>
</cp:coreProperties>
</file>